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5" r:id="rId4"/>
    <p:sldId id="286" r:id="rId5"/>
    <p:sldId id="295" r:id="rId6"/>
    <p:sldId id="294" r:id="rId7"/>
    <p:sldId id="287" r:id="rId8"/>
    <p:sldId id="296" r:id="rId9"/>
    <p:sldId id="288" r:id="rId10"/>
    <p:sldId id="289" r:id="rId11"/>
    <p:sldId id="290" r:id="rId12"/>
    <p:sldId id="291" r:id="rId13"/>
    <p:sldId id="292" r:id="rId14"/>
    <p:sldId id="293" r:id="rId15"/>
    <p:sldId id="284" r:id="rId16"/>
    <p:sldId id="283"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google.com/url?sa=i&amp;rct=j&amp;q=&amp;esrc=s&amp;source=images&amp;cd=&amp;cad=rja&amp;uact=8&amp;ved=2ahUKEwi1zYvVyrbeAhVS2KQKHRq2Cj0QjRx6BAgBEAU&amp;url=https://www.omicsonline.org/articles-images/JCST-05-409-g001.html&amp;psig=AOvVaw3SAkli_SMNynLFuWcgY6ON&amp;ust=154127636197072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066800"/>
          </a:xfrm>
        </p:spPr>
        <p:txBody>
          <a:bodyPr>
            <a:normAutofit fontScale="90000"/>
          </a:bodyPr>
          <a:lstStyle/>
          <a:p>
            <a:pPr algn="ctr"/>
            <a:r>
              <a:rPr lang="en-US" sz="3600" dirty="0">
                <a:solidFill>
                  <a:schemeClr val="tx1"/>
                </a:solidFill>
                <a:latin typeface="Cooper Black" pitchFamily="18" charset="0"/>
              </a:rPr>
              <a:t>Post replication </a:t>
            </a:r>
            <a:r>
              <a:rPr lang="en-US" sz="3600" dirty="0" smtClean="0">
                <a:solidFill>
                  <a:schemeClr val="tx1"/>
                </a:solidFill>
                <a:latin typeface="Cooper Black" pitchFamily="18" charset="0"/>
              </a:rPr>
              <a:t>events</a:t>
            </a:r>
            <a:br>
              <a:rPr lang="en-US" sz="3600" dirty="0" smtClean="0">
                <a:solidFill>
                  <a:schemeClr val="tx1"/>
                </a:solidFill>
                <a:latin typeface="Cooper Black" pitchFamily="18" charset="0"/>
              </a:rPr>
            </a:br>
            <a:r>
              <a:rPr lang="en-US" sz="3600" dirty="0" smtClean="0">
                <a:solidFill>
                  <a:schemeClr val="tx1"/>
                </a:solidFill>
                <a:latin typeface="Cooper Black" pitchFamily="18" charset="0"/>
              </a:rPr>
              <a:t>Lecture 8</a:t>
            </a:r>
            <a:r>
              <a:rPr lang="en-US" sz="3600" dirty="0" smtClean="0">
                <a:solidFill>
                  <a:schemeClr val="tx1"/>
                </a:solidFill>
                <a:latin typeface="Cooper Black" pitchFamily="18" charset="0"/>
              </a:rPr>
              <a:t> </a:t>
            </a:r>
            <a:endParaRPr lang="en-US" sz="3600" dirty="0">
              <a:solidFill>
                <a:schemeClr val="tx1"/>
              </a:solidFill>
              <a:latin typeface="Cooper Black" pitchFamily="18"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thylated.jpg"/>
          <p:cNvPicPr/>
          <p:nvPr/>
        </p:nvPicPr>
        <p:blipFill>
          <a:blip r:embed="rId2" cstate="print">
            <a:extLst>
              <a:ext uri="{28A0092B-C50C-407E-A947-70E740481C1C}">
                <a14:useLocalDpi xmlns:a14="http://schemas.microsoft.com/office/drawing/2010/main" val="0"/>
              </a:ext>
            </a:extLst>
          </a:blip>
          <a:stretch>
            <a:fillRect/>
          </a:stretch>
        </p:blipFill>
        <p:spPr>
          <a:xfrm>
            <a:off x="1752600" y="228600"/>
            <a:ext cx="5715000" cy="6172200"/>
          </a:xfrm>
          <a:prstGeom prst="rect">
            <a:avLst/>
          </a:prstGeom>
          <a:ln>
            <a:solidFill>
              <a:srgbClr val="7030A0"/>
            </a:solidFill>
          </a:ln>
        </p:spPr>
      </p:pic>
    </p:spTree>
    <p:extLst>
      <p:ext uri="{BB962C8B-B14F-4D97-AF65-F5344CB8AC3E}">
        <p14:creationId xmlns:p14="http://schemas.microsoft.com/office/powerpoint/2010/main" val="229620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07927" cy="1143000"/>
          </a:xfrm>
        </p:spPr>
        <p:txBody>
          <a:bodyPr>
            <a:normAutofit/>
          </a:bodyPr>
          <a:lstStyle/>
          <a:p>
            <a:r>
              <a:rPr lang="en-US" sz="2800" b="1" i="1" u="sng" dirty="0">
                <a:solidFill>
                  <a:srgbClr val="C00000"/>
                </a:solidFill>
              </a:rPr>
              <a:t>E. coli  </a:t>
            </a:r>
            <a:r>
              <a:rPr lang="en-US" sz="2800" b="1" u="sng" dirty="0">
                <a:solidFill>
                  <a:srgbClr val="C00000"/>
                </a:solidFill>
              </a:rPr>
              <a:t>DNA adenine </a:t>
            </a:r>
            <a:r>
              <a:rPr lang="en-US" sz="2800" b="1" u="sng" dirty="0" err="1">
                <a:solidFill>
                  <a:srgbClr val="C00000"/>
                </a:solidFill>
              </a:rPr>
              <a:t>methyltransferase</a:t>
            </a:r>
            <a:r>
              <a:rPr lang="en-US" sz="2800" b="1" u="sng" dirty="0">
                <a:solidFill>
                  <a:srgbClr val="C00000"/>
                </a:solidFill>
              </a:rPr>
              <a:t> </a:t>
            </a:r>
            <a:r>
              <a:rPr lang="en-US" sz="2800" b="1" dirty="0">
                <a:solidFill>
                  <a:srgbClr val="C00000"/>
                </a:solidFill>
              </a:rPr>
              <a:t>(Dam</a:t>
            </a:r>
            <a:r>
              <a:rPr lang="en-US" sz="2800" dirty="0">
                <a:solidFill>
                  <a:srgbClr val="C00000"/>
                </a:solidFill>
              </a:rPr>
              <a:t>) </a:t>
            </a:r>
          </a:p>
        </p:txBody>
      </p:sp>
      <p:sp>
        <p:nvSpPr>
          <p:cNvPr id="3" name="Content Placeholder 2"/>
          <p:cNvSpPr>
            <a:spLocks noGrp="1"/>
          </p:cNvSpPr>
          <p:nvPr>
            <p:ph sz="quarter" idx="1"/>
          </p:nvPr>
        </p:nvSpPr>
        <p:spPr/>
        <p:txBody>
          <a:bodyPr/>
          <a:lstStyle/>
          <a:p>
            <a:r>
              <a:rPr lang="en-US" dirty="0"/>
              <a:t>It is an enzyme of ~32 </a:t>
            </a:r>
            <a:r>
              <a:rPr lang="en-US" dirty="0" err="1"/>
              <a:t>kDa</a:t>
            </a:r>
            <a:r>
              <a:rPr lang="en-US" dirty="0"/>
              <a:t> (not belong to restriction\ modification system). The target recognition sequence for </a:t>
            </a:r>
            <a:r>
              <a:rPr lang="en-US" i="1" dirty="0"/>
              <a:t>E. coli</a:t>
            </a:r>
            <a:r>
              <a:rPr lang="en-US" dirty="0"/>
              <a:t> Dam is </a:t>
            </a:r>
            <a:r>
              <a:rPr lang="en-US" b="1" dirty="0"/>
              <a:t>GATC (not GAATTC) </a:t>
            </a:r>
            <a:r>
              <a:rPr lang="en-US" dirty="0"/>
              <a:t>as the methylation occurs at the N6 position of the adenine in this sequence (G </a:t>
            </a:r>
            <a:r>
              <a:rPr lang="en-US" dirty="0" err="1"/>
              <a:t>meATC</a:t>
            </a:r>
            <a:r>
              <a:rPr lang="en-US" dirty="0"/>
              <a:t>). The three base pairs flanking each side also influence with DNA–Dam binding. Dam plays several key roles in bacterial processes, including mismatch repair, the timing of DNA replication, and gene expression</a:t>
            </a:r>
          </a:p>
        </p:txBody>
      </p:sp>
      <p:sp>
        <p:nvSpPr>
          <p:cNvPr id="4" name="Rectangle 3"/>
          <p:cNvSpPr/>
          <p:nvPr/>
        </p:nvSpPr>
        <p:spPr>
          <a:xfrm>
            <a:off x="387927" y="1426323"/>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17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a:solidFill>
                  <a:srgbClr val="C00000"/>
                </a:solidFill>
              </a:rPr>
              <a:t>Eukaryotic DNA methylation</a:t>
            </a:r>
            <a:r>
              <a:rPr lang="en-US" dirty="0">
                <a:solidFill>
                  <a:srgbClr val="C00000"/>
                </a:solidFill>
              </a:rPr>
              <a:t> </a:t>
            </a:r>
          </a:p>
        </p:txBody>
      </p:sp>
      <p:pic>
        <p:nvPicPr>
          <p:cNvPr id="4" name="Content Placeholder 3" descr="nn.2666-F1.jpg"/>
          <p:cNvPicPr/>
          <p:nvPr/>
        </p:nvPicPr>
        <p:blipFill>
          <a:blip r:embed="rId2">
            <a:extLst>
              <a:ext uri="{28A0092B-C50C-407E-A947-70E740481C1C}">
                <a14:useLocalDpi xmlns:a14="http://schemas.microsoft.com/office/drawing/2010/main" val="0"/>
              </a:ext>
            </a:extLst>
          </a:blip>
          <a:stretch>
            <a:fillRect/>
          </a:stretch>
        </p:blipFill>
        <p:spPr>
          <a:xfrm>
            <a:off x="685800" y="1600201"/>
            <a:ext cx="7467600" cy="4648200"/>
          </a:xfrm>
          <a:prstGeom prst="rect">
            <a:avLst/>
          </a:prstGeom>
          <a:ln>
            <a:solidFill>
              <a:srgbClr val="7030A0"/>
            </a:solidFill>
          </a:ln>
        </p:spPr>
      </p:pic>
    </p:spTree>
    <p:extLst>
      <p:ext uri="{BB962C8B-B14F-4D97-AF65-F5344CB8AC3E}">
        <p14:creationId xmlns:p14="http://schemas.microsoft.com/office/powerpoint/2010/main" val="305585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rneurol.2012.226-f1.jpg"/>
          <p:cNvPicPr/>
          <p:nvPr/>
        </p:nvPicPr>
        <p:blipFill>
          <a:blip r:embed="rId2"/>
          <a:stretch>
            <a:fillRect/>
          </a:stretch>
        </p:blipFill>
        <p:spPr>
          <a:xfrm>
            <a:off x="457200" y="381000"/>
            <a:ext cx="8077200" cy="6095999"/>
          </a:xfrm>
          <a:prstGeom prst="rect">
            <a:avLst/>
          </a:prstGeom>
          <a:ln>
            <a:solidFill>
              <a:srgbClr val="7030A0"/>
            </a:solidFill>
          </a:ln>
        </p:spPr>
      </p:pic>
    </p:spTree>
    <p:extLst>
      <p:ext uri="{BB962C8B-B14F-4D97-AF65-F5344CB8AC3E}">
        <p14:creationId xmlns:p14="http://schemas.microsoft.com/office/powerpoint/2010/main" val="130358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a:solidFill>
                  <a:srgbClr val="C00000"/>
                </a:solidFill>
              </a:rPr>
              <a:t>DNA repair and proofreading </a:t>
            </a:r>
            <a:r>
              <a:rPr lang="en-US" b="1" dirty="0" smtClean="0">
                <a:solidFill>
                  <a:srgbClr val="C00000"/>
                </a:solidFill>
              </a:rPr>
              <a:t>activity</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a:t> </a:t>
            </a:r>
            <a:r>
              <a:rPr lang="en-US" b="1" dirty="0"/>
              <a:t>The Base Excision Repair Pathway (BER</a:t>
            </a:r>
            <a:r>
              <a:rPr lang="en-US" b="1" dirty="0" smtClean="0"/>
              <a:t>)</a:t>
            </a:r>
          </a:p>
          <a:p>
            <a:r>
              <a:rPr lang="en-US" b="1" dirty="0"/>
              <a:t>Nucleotide excision repair </a:t>
            </a:r>
            <a:r>
              <a:rPr lang="en-US" dirty="0" smtClean="0"/>
              <a:t> </a:t>
            </a:r>
          </a:p>
          <a:p>
            <a:r>
              <a:rPr lang="en-US" b="1" dirty="0" smtClean="0"/>
              <a:t>Mismatch Repair System</a:t>
            </a:r>
          </a:p>
          <a:p>
            <a:endParaRPr lang="en-US" dirty="0"/>
          </a:p>
        </p:txBody>
      </p:sp>
      <p:sp>
        <p:nvSpPr>
          <p:cNvPr id="4" name="Rectangle 3"/>
          <p:cNvSpPr/>
          <p:nvPr/>
        </p:nvSpPr>
        <p:spPr>
          <a:xfrm>
            <a:off x="387927" y="1426323"/>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6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Fig-06-11-0.jpg"/>
          <p:cNvPicPr/>
          <p:nvPr/>
        </p:nvPicPr>
        <p:blipFill rotWithShape="1">
          <a:blip r:embed="rId2"/>
          <a:srcRect b="4976"/>
          <a:stretch/>
        </p:blipFill>
        <p:spPr bwMode="auto">
          <a:xfrm>
            <a:off x="381000" y="304800"/>
            <a:ext cx="8077200" cy="5943600"/>
          </a:xfrm>
          <a:prstGeom prst="rect">
            <a:avLst/>
          </a:prstGeom>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666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he Base Excision Repair Pathway (B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382000" cy="6477000"/>
          </a:xfrm>
          <a:prstGeom prst="rect">
            <a:avLst/>
          </a:prstGeom>
          <a:noFill/>
          <a:ln>
            <a:solidFill>
              <a:schemeClr val="accent1"/>
            </a:solidFill>
          </a:ln>
        </p:spPr>
      </p:pic>
    </p:spTree>
    <p:extLst>
      <p:ext uri="{BB962C8B-B14F-4D97-AF65-F5344CB8AC3E}">
        <p14:creationId xmlns:p14="http://schemas.microsoft.com/office/powerpoint/2010/main" val="262712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smtClean="0">
                <a:solidFill>
                  <a:srgbClr val="C00000"/>
                </a:solidFill>
              </a:rPr>
              <a:t>Introduction</a:t>
            </a:r>
            <a:endParaRPr lang="en-US" b="1" dirty="0">
              <a:solidFill>
                <a:srgbClr val="C00000"/>
              </a:solidFill>
            </a:endParaRPr>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
          </p:nvPr>
        </p:nvSpPr>
        <p:spPr>
          <a:xfrm>
            <a:off x="415636" y="1066800"/>
            <a:ext cx="7467600" cy="4873752"/>
          </a:xfrm>
        </p:spPr>
        <p:txBody>
          <a:bodyPr/>
          <a:lstStyle/>
          <a:p>
            <a:pPr lvl="0"/>
            <a:r>
              <a:rPr lang="en-GB" dirty="0"/>
              <a:t>The post-replication modifications are conferred on newly synthesized DNA while being packaged into chromatin. They include the methylation of cytosine residues on hemi-methylated DNA and also de novo methylation. </a:t>
            </a:r>
            <a:endParaRPr lang="en-US" dirty="0"/>
          </a:p>
          <a:p>
            <a:pPr lvl="0"/>
            <a:r>
              <a:rPr lang="en-GB" dirty="0"/>
              <a:t>The marking of histone tails with post-translational modifications like acetylation, methylation, phosphorylation, and </a:t>
            </a:r>
            <a:r>
              <a:rPr lang="en-GB" dirty="0" err="1"/>
              <a:t>ubiqutination</a:t>
            </a:r>
            <a:r>
              <a:rPr lang="en-GB" dirty="0"/>
              <a:t>. </a:t>
            </a:r>
            <a:endParaRPr lang="en-US" dirty="0"/>
          </a:p>
          <a:p>
            <a:endParaRPr lang="en-US" dirty="0"/>
          </a:p>
        </p:txBody>
      </p:sp>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b="1" dirty="0">
                <a:solidFill>
                  <a:srgbClr val="C00000"/>
                </a:solidFill>
              </a:rPr>
              <a:t>DNA </a:t>
            </a:r>
            <a:r>
              <a:rPr lang="en-US" b="1" dirty="0" smtClean="0">
                <a:solidFill>
                  <a:srgbClr val="C00000"/>
                </a:solidFill>
              </a:rPr>
              <a:t>methylation</a:t>
            </a:r>
            <a:endParaRPr lang="en-US" dirty="0">
              <a:solidFill>
                <a:srgbClr val="C00000"/>
              </a:solidFill>
            </a:endParaRPr>
          </a:p>
        </p:txBody>
      </p:sp>
      <p:sp>
        <p:nvSpPr>
          <p:cNvPr id="3" name="Content Placeholder 2"/>
          <p:cNvSpPr>
            <a:spLocks noGrp="1"/>
          </p:cNvSpPr>
          <p:nvPr>
            <p:ph sz="quarter" idx="1"/>
          </p:nvPr>
        </p:nvSpPr>
        <p:spPr>
          <a:xfrm>
            <a:off x="457200" y="1447800"/>
            <a:ext cx="7467600" cy="5026152"/>
          </a:xfrm>
        </p:spPr>
        <p:txBody>
          <a:bodyPr>
            <a:normAutofit fontScale="92500"/>
          </a:bodyPr>
          <a:lstStyle/>
          <a:p>
            <a:r>
              <a:rPr lang="en-US" dirty="0"/>
              <a:t>It is a biochemical process involving the addition of a methyl group (CH3) to the </a:t>
            </a:r>
            <a:r>
              <a:rPr lang="en-US" b="1" dirty="0"/>
              <a:t>cytosine or adenine</a:t>
            </a:r>
            <a:r>
              <a:rPr lang="en-US" dirty="0"/>
              <a:t> DNA nucleotides. The main function of DNA methylation in bacteria is to provide a mechanism, which protects the cell from the effect of foreign DNA introduction. Restriction endonucleases discriminate between endogenous and foreign DNA by its methylation pattern. The extensive research on methylation was conducted on bacteria. Both adenine and cytosine can be methylated, and this modification is involved in DNA replication and arrangement. These specific nucleases, however, would not cleave at these specific </a:t>
            </a:r>
            <a:r>
              <a:rPr lang="en-US" b="1" dirty="0"/>
              <a:t>Palindromic</a:t>
            </a:r>
            <a:r>
              <a:rPr lang="en-US" dirty="0"/>
              <a:t> sequences if the DNA was methylated   </a:t>
            </a:r>
          </a:p>
          <a:p>
            <a:endParaRPr lang="en-US" dirty="0"/>
          </a:p>
        </p:txBody>
      </p:sp>
      <p:sp>
        <p:nvSpPr>
          <p:cNvPr id="4" name="Rectangle 3"/>
          <p:cNvSpPr/>
          <p:nvPr/>
        </p:nvSpPr>
        <p:spPr>
          <a:xfrm>
            <a:off x="387927" y="13716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01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C00000"/>
                </a:solidFill>
              </a:rPr>
              <a:t>Function of DNA methylation in </a:t>
            </a:r>
            <a:r>
              <a:rPr lang="en-US" b="1" u="sng" dirty="0" smtClean="0">
                <a:solidFill>
                  <a:srgbClr val="C00000"/>
                </a:solidFill>
              </a:rPr>
              <a:t>prokaryotes</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a:t>The main function of DNA methylation in bacteria is to provide a mechanism, which protects the cell from the effect of foreign DNA introduction </a:t>
            </a:r>
            <a:endParaRPr lang="en-US" dirty="0" smtClean="0"/>
          </a:p>
          <a:p>
            <a:r>
              <a:rPr lang="en-US" dirty="0"/>
              <a:t>Another function of DNA methylation in prokaryotes is the involvement in the control of replication </a:t>
            </a:r>
            <a:r>
              <a:rPr lang="en-US" dirty="0" err="1"/>
              <a:t>fidelit</a:t>
            </a:r>
            <a:endParaRPr lang="en-US" dirty="0" smtClean="0"/>
          </a:p>
          <a:p>
            <a:pPr lvl="0"/>
            <a:r>
              <a:rPr lang="en-US" dirty="0"/>
              <a:t>The restriction/modification system in bacteria is a small-scale immune system for protection from infection by foreign DNA.</a:t>
            </a:r>
          </a:p>
          <a:p>
            <a:pPr lvl="0"/>
            <a:r>
              <a:rPr lang="en-US" dirty="0"/>
              <a:t>The newly synthesized complementary strand must be methylated as the parent strand.</a:t>
            </a:r>
          </a:p>
          <a:p>
            <a:pPr marL="0" indent="0">
              <a:buNone/>
            </a:pPr>
            <a:endParaRPr lang="en-US" dirty="0"/>
          </a:p>
        </p:txBody>
      </p:sp>
      <p:sp>
        <p:nvSpPr>
          <p:cNvPr id="4" name="Rectangle 3"/>
          <p:cNvSpPr/>
          <p:nvPr/>
        </p:nvSpPr>
        <p:spPr>
          <a:xfrm>
            <a:off x="387927" y="1426323"/>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09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r>
              <a:rPr lang="en-US" dirty="0"/>
              <a:t>The methylation occurs at specific site at specific DNA sequences (5 c position in cytosine and N6 nitrogen position in adenine). The responsible enzyme is </a:t>
            </a:r>
            <a:r>
              <a:rPr lang="en-US" dirty="0" err="1"/>
              <a:t>Methytransferase</a:t>
            </a:r>
            <a:r>
              <a:rPr lang="en-US" dirty="0"/>
              <a:t> </a:t>
            </a:r>
          </a:p>
        </p:txBody>
      </p:sp>
    </p:spTree>
    <p:extLst>
      <p:ext uri="{BB962C8B-B14F-4D97-AF65-F5344CB8AC3E}">
        <p14:creationId xmlns:p14="http://schemas.microsoft.com/office/powerpoint/2010/main" val="70404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a-replication-methylation-large.png"/>
          <p:cNvPicPr/>
          <p:nvPr/>
        </p:nvPicPr>
        <p:blipFill>
          <a:blip r:embed="rId2"/>
          <a:stretch>
            <a:fillRect/>
          </a:stretch>
        </p:blipFill>
        <p:spPr>
          <a:xfrm>
            <a:off x="304800" y="228601"/>
            <a:ext cx="8229599" cy="5486400"/>
          </a:xfrm>
          <a:prstGeom prst="rect">
            <a:avLst/>
          </a:prstGeom>
          <a:ln>
            <a:solidFill>
              <a:srgbClr val="7030A0"/>
            </a:solidFill>
          </a:ln>
        </p:spPr>
      </p:pic>
    </p:spTree>
    <p:extLst>
      <p:ext uri="{BB962C8B-B14F-4D97-AF65-F5344CB8AC3E}">
        <p14:creationId xmlns:p14="http://schemas.microsoft.com/office/powerpoint/2010/main" val="282680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a_mdna.png"/>
          <p:cNvPicPr/>
          <p:nvPr/>
        </p:nvPicPr>
        <p:blipFill>
          <a:blip r:embed="rId2">
            <a:extLst>
              <a:ext uri="{28A0092B-C50C-407E-A947-70E740481C1C}">
                <a14:useLocalDpi xmlns:a14="http://schemas.microsoft.com/office/drawing/2010/main" val="0"/>
              </a:ext>
            </a:extLst>
          </a:blip>
          <a:stretch>
            <a:fillRect/>
          </a:stretch>
        </p:blipFill>
        <p:spPr>
          <a:xfrm>
            <a:off x="381000" y="304800"/>
            <a:ext cx="4038600" cy="2683510"/>
          </a:xfrm>
          <a:prstGeom prst="rect">
            <a:avLst/>
          </a:prstGeom>
          <a:ln>
            <a:solidFill>
              <a:srgbClr val="7030A0"/>
            </a:solidFill>
          </a:ln>
        </p:spPr>
      </p:pic>
      <p:pic>
        <p:nvPicPr>
          <p:cNvPr id="5" name="Picture 4" descr="IMG00001 (1).GIF"/>
          <p:cNvPicPr/>
          <p:nvPr/>
        </p:nvPicPr>
        <p:blipFill>
          <a:blip r:embed="rId3">
            <a:extLst>
              <a:ext uri="{28A0092B-C50C-407E-A947-70E740481C1C}">
                <a14:useLocalDpi xmlns:a14="http://schemas.microsoft.com/office/drawing/2010/main" val="0"/>
              </a:ext>
            </a:extLst>
          </a:blip>
          <a:stretch>
            <a:fillRect/>
          </a:stretch>
        </p:blipFill>
        <p:spPr>
          <a:xfrm>
            <a:off x="3048000" y="3505200"/>
            <a:ext cx="4950460" cy="2667000"/>
          </a:xfrm>
          <a:prstGeom prst="rect">
            <a:avLst/>
          </a:prstGeom>
          <a:ln>
            <a:solidFill>
              <a:srgbClr val="7030A0"/>
            </a:solidFill>
          </a:ln>
        </p:spPr>
      </p:pic>
    </p:spTree>
    <p:extLst>
      <p:ext uri="{BB962C8B-B14F-4D97-AF65-F5344CB8AC3E}">
        <p14:creationId xmlns:p14="http://schemas.microsoft.com/office/powerpoint/2010/main" val="7248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g15_01.gif"/>
          <p:cNvPicPr/>
          <p:nvPr/>
        </p:nvPicPr>
        <p:blipFill>
          <a:blip r:embed="rId2">
            <a:extLst>
              <a:ext uri="{28A0092B-C50C-407E-A947-70E740481C1C}">
                <a14:useLocalDpi xmlns:a14="http://schemas.microsoft.com/office/drawing/2010/main" val="0"/>
              </a:ext>
            </a:extLst>
          </a:blip>
          <a:stretch>
            <a:fillRect/>
          </a:stretch>
        </p:blipFill>
        <p:spPr>
          <a:xfrm>
            <a:off x="2209800" y="304800"/>
            <a:ext cx="4458652" cy="6248400"/>
          </a:xfrm>
          <a:prstGeom prst="rect">
            <a:avLst/>
          </a:prstGeom>
          <a:ln>
            <a:solidFill>
              <a:srgbClr val="7030A0"/>
            </a:solidFill>
          </a:ln>
        </p:spPr>
      </p:pic>
    </p:spTree>
    <p:extLst>
      <p:ext uri="{BB962C8B-B14F-4D97-AF65-F5344CB8AC3E}">
        <p14:creationId xmlns:p14="http://schemas.microsoft.com/office/powerpoint/2010/main" val="417197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triction.gif"/>
          <p:cNvPicPr/>
          <p:nvPr/>
        </p:nvPicPr>
        <p:blipFill>
          <a:blip r:embed="rId2">
            <a:extLst>
              <a:ext uri="{28A0092B-C50C-407E-A947-70E740481C1C}">
                <a14:useLocalDpi xmlns:a14="http://schemas.microsoft.com/office/drawing/2010/main" val="0"/>
              </a:ext>
            </a:extLst>
          </a:blip>
          <a:stretch>
            <a:fillRect/>
          </a:stretch>
        </p:blipFill>
        <p:spPr>
          <a:xfrm>
            <a:off x="1905000" y="304800"/>
            <a:ext cx="4800600" cy="5943600"/>
          </a:xfrm>
          <a:prstGeom prst="rect">
            <a:avLst/>
          </a:prstGeom>
          <a:ln>
            <a:solidFill>
              <a:srgbClr val="7030A0"/>
            </a:solidFill>
          </a:ln>
        </p:spPr>
      </p:pic>
    </p:spTree>
    <p:extLst>
      <p:ext uri="{BB962C8B-B14F-4D97-AF65-F5344CB8AC3E}">
        <p14:creationId xmlns:p14="http://schemas.microsoft.com/office/powerpoint/2010/main" val="131701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597</TotalTime>
  <Words>209</Words>
  <Application>Microsoft Office PowerPoint</Application>
  <PresentationFormat>On-screen Show (4:3)</PresentationFormat>
  <Paragraphs>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Post replication events Lecture 8 </vt:lpstr>
      <vt:lpstr>Introduction</vt:lpstr>
      <vt:lpstr>DNA methylation</vt:lpstr>
      <vt:lpstr>Function of DNA methylation in prokaryotes</vt:lpstr>
      <vt:lpstr>PowerPoint Presentation</vt:lpstr>
      <vt:lpstr>PowerPoint Presentation</vt:lpstr>
      <vt:lpstr>PowerPoint Presentation</vt:lpstr>
      <vt:lpstr>PowerPoint Presentation</vt:lpstr>
      <vt:lpstr>PowerPoint Presentation</vt:lpstr>
      <vt:lpstr>PowerPoint Presentation</vt:lpstr>
      <vt:lpstr>E. coli  DNA adenine methyltransferase (Dam) </vt:lpstr>
      <vt:lpstr>Eukaryotic DNA methylation </vt:lpstr>
      <vt:lpstr>PowerPoint Presentation</vt:lpstr>
      <vt:lpstr>DNA repair and proofreading activity</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325</cp:revision>
  <dcterms:created xsi:type="dcterms:W3CDTF">2006-08-16T00:00:00Z</dcterms:created>
  <dcterms:modified xsi:type="dcterms:W3CDTF">2018-11-17T09:48:50Z</dcterms:modified>
</cp:coreProperties>
</file>